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00" d="100"/>
          <a:sy n="100" d="100"/>
        </p:scale>
        <p:origin x="-120" y="-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19E1-43AC-4CED-9500-DF4C100BDBF7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98A85-43CB-4CDC-8FF1-647F52B2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B7A66-B7EB-42C9-B5DD-873741A09959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B4569-3B6E-468D-B981-DA515F47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B4569-3B6E-468D-B981-DA515F47B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6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2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8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2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2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03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B7F88A-EE9B-4C9D-9477-42E234662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ured rainbow painted background">
            <a:extLst>
              <a:ext uri="{FF2B5EF4-FFF2-40B4-BE49-F238E27FC236}">
                <a16:creationId xmlns:a16="http://schemas.microsoft.com/office/drawing/2014/main" id="{BEAAFDF6-4148-7B24-BB61-702F5DE4BD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28" r="-2" b="227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rial"/>
                <a:cs typeface="Arial"/>
              </a:rPr>
              <a:t>St. Elizabeth Parish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Strategic Planning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7BF6-3785-977D-0254-D8481A86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4977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Strategic Planning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A1D3-85A7-DAE4-8BA7-18E58859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19271"/>
            <a:ext cx="10058400" cy="4449821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endParaRPr lang="en-US" dirty="0"/>
          </a:p>
          <a:p>
            <a:r>
              <a:rPr lang="en-US" sz="1600" dirty="0">
                <a:latin typeface="Arial"/>
                <a:cs typeface="Arial"/>
              </a:rPr>
              <a:t>Bishop Persico recently met with the pastors and planning committees from churches in the Bradford Deanery, including St. Elizabeth Parish, to outline the </a:t>
            </a:r>
            <a:r>
              <a:rPr lang="en-US" sz="1600" b="1" dirty="0">
                <a:latin typeface="Arial"/>
                <a:cs typeface="Arial"/>
              </a:rPr>
              <a:t>critical priest shortage</a:t>
            </a:r>
            <a:r>
              <a:rPr lang="en-US" sz="1600" dirty="0">
                <a:latin typeface="Arial"/>
                <a:cs typeface="Arial"/>
              </a:rPr>
              <a:t> that the Diocese of Erie faces.  There are </a:t>
            </a:r>
            <a:r>
              <a:rPr lang="en-US" sz="1600" u="sng" dirty="0">
                <a:latin typeface="Arial"/>
                <a:cs typeface="Arial"/>
              </a:rPr>
              <a:t>currently 109 active priests in the Diocese and in five years, that number is expected to be 67 </a:t>
            </a:r>
            <a:r>
              <a:rPr lang="en-US" sz="1600" dirty="0">
                <a:latin typeface="Arial"/>
                <a:cs typeface="Arial"/>
              </a:rPr>
              <a:t>due to retirements. There are </a:t>
            </a:r>
            <a:r>
              <a:rPr lang="en-US" sz="1600" b="1" dirty="0">
                <a:latin typeface="Arial"/>
                <a:cs typeface="Arial"/>
              </a:rPr>
              <a:t>97 parishes</a:t>
            </a:r>
            <a:r>
              <a:rPr lang="en-US" sz="1600" dirty="0">
                <a:latin typeface="Arial"/>
                <a:cs typeface="Arial"/>
              </a:rPr>
              <a:t> in the diocese.</a:t>
            </a:r>
          </a:p>
          <a:p>
            <a:r>
              <a:rPr lang="en-US" sz="1600" dirty="0">
                <a:latin typeface="Arial"/>
                <a:cs typeface="Arial"/>
              </a:rPr>
              <a:t>The Bishop has directed parishes to thoughtfully consider how they can move forward given these numbers.  He has challenged parish communities to consider: </a:t>
            </a:r>
          </a:p>
          <a:p>
            <a:pPr marL="383540" lvl="1"/>
            <a:r>
              <a:rPr lang="en-US" dirty="0">
                <a:latin typeface="Arial"/>
                <a:cs typeface="Arial"/>
              </a:rPr>
              <a:t> ways in which the people can take responsibility for deciding each parish's direction, </a:t>
            </a:r>
          </a:p>
          <a:p>
            <a:pPr marL="383540" lvl="1"/>
            <a:r>
              <a:rPr lang="en-US" dirty="0">
                <a:latin typeface="Arial"/>
                <a:cs typeface="Arial"/>
              </a:rPr>
              <a:t>developing leadership teams for the parish, and</a:t>
            </a:r>
          </a:p>
          <a:p>
            <a:pPr marL="383540" lvl="1"/>
            <a:r>
              <a:rPr lang="en-US" dirty="0">
                <a:latin typeface="Arial"/>
                <a:cs typeface="Arial"/>
              </a:rPr>
              <a:t> identifying key ministries for each community.  </a:t>
            </a:r>
          </a:p>
          <a:p>
            <a:pPr marL="200660" lvl="1" indent="0">
              <a:buNone/>
            </a:pPr>
            <a:r>
              <a:rPr lang="en-US" dirty="0">
                <a:latin typeface="Arial"/>
                <a:cs typeface="Arial"/>
              </a:rPr>
              <a:t>This approach will allow priests to focus on sacramental duties such as presiding at weekend Liturgies as well as Baptisms, Funerals and Weddings.  </a:t>
            </a:r>
          </a:p>
          <a:p>
            <a:pPr marL="200660" lvl="1" indent="0">
              <a:buNone/>
            </a:pPr>
            <a:r>
              <a:rPr lang="en-US" b="1" dirty="0">
                <a:latin typeface="Arial"/>
                <a:cs typeface="Arial"/>
              </a:rPr>
              <a:t>A preliminary report for St. Elizabeth Parish is due to the Bishop on August 1.</a:t>
            </a:r>
            <a:endParaRPr lang="en-US" b="1" dirty="0">
              <a:latin typeface="Arial Nova Light" panose="020F0502020204030204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2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C80E-DBBD-7FDE-E3E4-6D3132A0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Three 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576B-27D1-8D0C-DE43-5C4D4F23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US" sz="2000" dirty="0">
                <a:latin typeface="Arial"/>
                <a:cs typeface="Arial"/>
              </a:rPr>
              <a:t>Bishop Persico has directed that the St. Elizabeth's Planning Committee answer the following:</a:t>
            </a:r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000" b="1" dirty="0">
                <a:latin typeface="Arial"/>
                <a:cs typeface="Arial"/>
              </a:rPr>
              <a:t>What  is the desired parish configuration for the future?</a:t>
            </a:r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000" b="1" dirty="0">
                <a:latin typeface="Arial"/>
                <a:cs typeface="Arial"/>
              </a:rPr>
              <a:t>What will St. Elizabeth's leadership structure be?</a:t>
            </a:r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000" b="1" dirty="0">
                <a:latin typeface="Arial"/>
                <a:cs typeface="Arial"/>
              </a:rPr>
              <a:t>What are the key ministries on which the parish will focus?</a:t>
            </a:r>
          </a:p>
          <a:p>
            <a:pPr marL="200660" lvl="1" indent="0">
              <a:buNone/>
            </a:pPr>
            <a:r>
              <a:rPr lang="en-US" sz="2000" dirty="0">
                <a:latin typeface="Arial"/>
                <a:cs typeface="Arial"/>
              </a:rPr>
              <a:t>The following slides provide you with key information about current trends, demographics and options that we might consider.  </a:t>
            </a:r>
          </a:p>
          <a:p>
            <a:pPr marL="200660" lvl="1" indent="0">
              <a:buNone/>
            </a:pPr>
            <a:r>
              <a:rPr lang="en-US" sz="2000" u="sng" dirty="0">
                <a:latin typeface="Arial"/>
                <a:cs typeface="Arial"/>
              </a:rPr>
              <a:t>Please join us after the weekend liturgies on July 9-10</a:t>
            </a:r>
            <a:r>
              <a:rPr lang="en-US" sz="2000" dirty="0">
                <a:latin typeface="Arial"/>
                <a:cs typeface="Arial"/>
              </a:rPr>
              <a:t> for more detailed information about the strategic planning process and an opportunity to share your thoughts.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7211110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01B27"/>
      </a:dk2>
      <a:lt2>
        <a:srgbClr val="F2F0F3"/>
      </a:lt2>
      <a:accent1>
        <a:srgbClr val="6BB220"/>
      </a:accent1>
      <a:accent2>
        <a:srgbClr val="9EA812"/>
      </a:accent2>
      <a:accent3>
        <a:srgbClr val="D39625"/>
      </a:accent3>
      <a:accent4>
        <a:srgbClr val="D54417"/>
      </a:accent4>
      <a:accent5>
        <a:srgbClr val="E7294B"/>
      </a:accent5>
      <a:accent6>
        <a:srgbClr val="D51789"/>
      </a:accent6>
      <a:hlink>
        <a:srgbClr val="C04345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1</Words>
  <Application>Microsoft Office PowerPoint</Application>
  <PresentationFormat>Widescreen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RetrospectVTI</vt:lpstr>
      <vt:lpstr>St. Elizabeth Parish</vt:lpstr>
      <vt:lpstr>Strategic Planning Effort</vt:lpstr>
      <vt:lpstr>Three Key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Raymond Learn</cp:lastModifiedBy>
  <cp:revision>296</cp:revision>
  <dcterms:created xsi:type="dcterms:W3CDTF">2022-06-22T12:56:51Z</dcterms:created>
  <dcterms:modified xsi:type="dcterms:W3CDTF">2022-06-22T18:58:56Z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